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6" r:id="rId5"/>
    <p:sldId id="259" r:id="rId6"/>
    <p:sldId id="260" r:id="rId7"/>
    <p:sldId id="271" r:id="rId8"/>
    <p:sldId id="267" r:id="rId9"/>
    <p:sldId id="269" r:id="rId10"/>
    <p:sldId id="268" r:id="rId11"/>
    <p:sldId id="27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5A6970-0514-4A1D-B31B-F29F47919B3C}" type="datetimeFigureOut">
              <a:rPr lang="en-US" smtClean="0"/>
              <a:pPr/>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2107443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A6970-0514-4A1D-B31B-F29F47919B3C}" type="datetimeFigureOut">
              <a:rPr lang="en-US" smtClean="0"/>
              <a:pPr/>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231068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A6970-0514-4A1D-B31B-F29F47919B3C}" type="datetimeFigureOut">
              <a:rPr lang="en-US" smtClean="0"/>
              <a:pPr/>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301859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A6970-0514-4A1D-B31B-F29F47919B3C}" type="datetimeFigureOut">
              <a:rPr lang="en-US" smtClean="0"/>
              <a:pPr/>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429392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A6970-0514-4A1D-B31B-F29F47919B3C}" type="datetimeFigureOut">
              <a:rPr lang="en-US" smtClean="0"/>
              <a:pPr/>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106429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5A6970-0514-4A1D-B31B-F29F47919B3C}" type="datetimeFigureOut">
              <a:rPr lang="en-US" smtClean="0"/>
              <a:pPr/>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50368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5A6970-0514-4A1D-B31B-F29F47919B3C}" type="datetimeFigureOut">
              <a:rPr lang="en-US" smtClean="0"/>
              <a:pPr/>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143194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5A6970-0514-4A1D-B31B-F29F47919B3C}" type="datetimeFigureOut">
              <a:rPr lang="en-US" smtClean="0"/>
              <a:pPr/>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369694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A6970-0514-4A1D-B31B-F29F47919B3C}" type="datetimeFigureOut">
              <a:rPr lang="en-US" smtClean="0"/>
              <a:pPr/>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371301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A6970-0514-4A1D-B31B-F29F47919B3C}" type="datetimeFigureOut">
              <a:rPr lang="en-US" smtClean="0"/>
              <a:pPr/>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132452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A6970-0514-4A1D-B31B-F29F47919B3C}" type="datetimeFigureOut">
              <a:rPr lang="en-US" smtClean="0"/>
              <a:pPr/>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A2B3F-7388-4836-A68E-E1AD624CCCC7}" type="slidenum">
              <a:rPr lang="en-US" smtClean="0"/>
              <a:pPr/>
              <a:t>‹#›</a:t>
            </a:fld>
            <a:endParaRPr lang="en-US"/>
          </a:p>
        </p:txBody>
      </p:sp>
    </p:spTree>
    <p:extLst>
      <p:ext uri="{BB962C8B-B14F-4D97-AF65-F5344CB8AC3E}">
        <p14:creationId xmlns:p14="http://schemas.microsoft.com/office/powerpoint/2010/main" val="249856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A6970-0514-4A1D-B31B-F29F47919B3C}" type="datetimeFigureOut">
              <a:rPr lang="en-US" smtClean="0"/>
              <a:pPr/>
              <a:t>4/24/2023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A2B3F-7388-4836-A68E-E1AD624CCCC7}" type="slidenum">
              <a:rPr lang="en-US" smtClean="0"/>
              <a:pPr/>
              <a:t>‹#›</a:t>
            </a:fld>
            <a:endParaRPr lang="en-US"/>
          </a:p>
        </p:txBody>
      </p:sp>
    </p:spTree>
    <p:extLst>
      <p:ext uri="{BB962C8B-B14F-4D97-AF65-F5344CB8AC3E}">
        <p14:creationId xmlns:p14="http://schemas.microsoft.com/office/powerpoint/2010/main" val="364262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ka-GE" dirty="0" smtClean="0"/>
              <a:t>ანგარიში 2022</a:t>
            </a:r>
            <a:endParaRPr lang="en-US" dirty="0"/>
          </a:p>
        </p:txBody>
      </p:sp>
      <p:sp>
        <p:nvSpPr>
          <p:cNvPr id="3" name="Subtitle 2"/>
          <p:cNvSpPr>
            <a:spLocks noGrp="1"/>
          </p:cNvSpPr>
          <p:nvPr>
            <p:ph type="subTitle" idx="1"/>
          </p:nvPr>
        </p:nvSpPr>
        <p:spPr/>
        <p:txBody>
          <a:bodyPr/>
          <a:lstStyle/>
          <a:p>
            <a:r>
              <a:rPr lang="ka-GE" dirty="0" smtClean="0"/>
              <a:t>ააიპ მესტიის სკოლამდელი აღზრდის დაწესებულებების გაერთიანება</a:t>
            </a:r>
            <a:endParaRPr lang="en-US" dirty="0"/>
          </a:p>
        </p:txBody>
      </p:sp>
    </p:spTree>
    <p:extLst>
      <p:ext uri="{BB962C8B-B14F-4D97-AF65-F5344CB8AC3E}">
        <p14:creationId xmlns:p14="http://schemas.microsoft.com/office/powerpoint/2010/main" val="1099210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365125"/>
            <a:ext cx="10504714" cy="1006475"/>
          </a:xfrm>
        </p:spPr>
        <p:txBody>
          <a:bodyPr/>
          <a:lstStyle/>
          <a:p>
            <a:r>
              <a:rPr lang="ka-GE" dirty="0" smtClean="0"/>
              <a:t>         პრობლემები</a:t>
            </a:r>
            <a:endParaRPr lang="en-US" dirty="0"/>
          </a:p>
        </p:txBody>
      </p:sp>
      <p:sp>
        <p:nvSpPr>
          <p:cNvPr id="3" name="Content Placeholder 2"/>
          <p:cNvSpPr>
            <a:spLocks noGrp="1"/>
          </p:cNvSpPr>
          <p:nvPr>
            <p:ph idx="1"/>
          </p:nvPr>
        </p:nvSpPr>
        <p:spPr/>
        <p:txBody>
          <a:bodyPr>
            <a:normAutofit/>
          </a:bodyPr>
          <a:lstStyle/>
          <a:p>
            <a:pPr>
              <a:buNone/>
            </a:pPr>
            <a:r>
              <a:rPr lang="ka-GE" sz="2000" dirty="0" smtClean="0"/>
              <a:t>   მიუხედავად იმისა, რომ წლების განმავლობაში,კვალიფიკაციის ამაღლების მიზნით  საბავშვო ბაგა- ბაღების პერსონალისთვის ორგანიზებული იქნა სხვადასხვა სწავლება-ტრენინგი, მათ  ნაწილს  არ აქვს რელური ხედვა  დამოუკიდებლად შესასრულებელი მოვალეობებისა და თვითშეფასების პრინციპების  შესახებ. აქედან გამომდინარე, ისინი  არ ამახვილებენ ყურადღებას იმ ღონისძიებებზე, რასაც მათი ძალისხმევა სჭირდება და   რაც ხელს შეუწყობდა  სამუშაო პირობებისა თუ  სააღმზრდელო გარემოს  გაუმჯობესებასა და  გაჯანსღებას. მაგალითად,  თემთან და მშობლებთან ურთიერთობით სხვადასხვა პრობლემის მოგვარება,  დამოუკიდებლად კვალიფიკაციის ამაღლებაზე ზრუნვა</a:t>
            </a:r>
            <a:r>
              <a:rPr lang="ka-GE" sz="2000" dirty="0"/>
              <a:t>.</a:t>
            </a:r>
            <a:r>
              <a:rPr lang="ka-GE" sz="2000" dirty="0" smtClean="0"/>
              <a:t>  გამგეთა მხრიდან პერსონალის მართვის პოლიტიკის შემუშავება ( თუნდაც, დამოუკიდებლად წახალისება ან საყვედურის მიცემა საჭიროების შემთხვევაში, თათბირის ჩატარება  სააღმზრდელო პროცესის  განხილვის მიზნით). </a:t>
            </a:r>
          </a:p>
          <a:p>
            <a:pPr>
              <a:buNone/>
            </a:pPr>
            <a:r>
              <a:rPr lang="ka-GE" sz="2000" dirty="0"/>
              <a:t> </a:t>
            </a:r>
            <a:r>
              <a:rPr lang="ka-GE" sz="2000" dirty="0" smtClean="0"/>
              <a:t>    ასევე, მათ უჭირთ დაარეგულირონ აღსაზრდელთა რაოდენობის მაჩვენებელი,  მათი გამოუცხდებლობის შემთხვევაში მიზეზის არგუმენტირებულად ახსნა და შესაბამისი ღონისძიებების გატარება.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430440"/>
            <a:ext cx="10596154" cy="470897"/>
          </a:xfrm>
        </p:spPr>
        <p:txBody>
          <a:bodyPr>
            <a:normAutofit/>
          </a:bodyPr>
          <a:lstStyle/>
          <a:p>
            <a:r>
              <a:rPr lang="ka-GE" sz="2400" dirty="0" smtClean="0"/>
              <a:t>კანონმდებლობა</a:t>
            </a:r>
            <a:endParaRPr lang="en-US" sz="2400" dirty="0"/>
          </a:p>
        </p:txBody>
      </p:sp>
      <p:sp>
        <p:nvSpPr>
          <p:cNvPr id="3" name="Content Placeholder 2"/>
          <p:cNvSpPr>
            <a:spLocks noGrp="1"/>
          </p:cNvSpPr>
          <p:nvPr>
            <p:ph idx="1"/>
          </p:nvPr>
        </p:nvSpPr>
        <p:spPr>
          <a:xfrm>
            <a:off x="796834" y="1123406"/>
            <a:ext cx="10556966" cy="5053557"/>
          </a:xfrm>
        </p:spPr>
        <p:txBody>
          <a:bodyPr>
            <a:normAutofit fontScale="47500" lnSpcReduction="20000"/>
          </a:bodyPr>
          <a:lstStyle/>
          <a:p>
            <a:endParaRPr lang="ka-GE" dirty="0" smtClean="0"/>
          </a:p>
          <a:p>
            <a:r>
              <a:rPr lang="ka-GE" sz="3300" dirty="0" smtClean="0"/>
              <a:t>საბავშვო ბაღებში სასწავლო პროცესი დარეგულირებულია "ადრეული და სკოლამდელი აღზრდისა და განათლების სახელმწიფო სტანდარტების დამტკიცების შესახებ" საქართველოს მთავრობის 2017 წლის 30 ოქტომბრის #488 დადგენილებით, "აღმზრდელ-პედაგოგის პროფესიული სტანდარტის დამტკიცების შესახებ" საქართველოს მთავრობის 2017 წლის 27 ოქტომბრის #478 დადგენილებით, </a:t>
            </a:r>
            <a:endParaRPr lang="en-US" sz="3300" dirty="0" smtClean="0"/>
          </a:p>
          <a:p>
            <a:r>
              <a:rPr lang="ka-GE" sz="3300" dirty="0" smtClean="0"/>
              <a:t>კვების სტანდარტი დარეგულირებულია "ტექნიკური რეგლამენტის − „ადრეული და სკოლამდელი აღზრდისა და განათლების დაწესებულებებში კვების ორგანიზებისა და რაციონის კვებითი ღირებულების ნორმების“ დამტკიცების შესახებ" საქართველოს მთავრობის 2017 წლის 30 ოქტომბრის #487 დადგენილებით,</a:t>
            </a:r>
            <a:endParaRPr lang="en-US" sz="3300" dirty="0" smtClean="0"/>
          </a:p>
          <a:p>
            <a:r>
              <a:rPr lang="ka-GE" sz="3300" dirty="0" smtClean="0"/>
              <a:t> </a:t>
            </a:r>
            <a:endParaRPr lang="en-US" sz="3300" dirty="0" smtClean="0"/>
          </a:p>
          <a:p>
            <a:r>
              <a:rPr lang="ka-GE" sz="3300" dirty="0" smtClean="0"/>
              <a:t>ჰიგიენის მიმართულებით "ტექნიკური რეგლამენტის − ადრეული და სკოლამდელი აღზრდისა და განათლების დაწესებულებების სანიტარიული და ჰიგიენური ნორმების დამტკიცების შესახებ" საქართველოს მთავრობის 2017 წლის 27 ოქტომბრის #485 დადგენილებით,</a:t>
            </a:r>
            <a:endParaRPr lang="en-US" sz="3300" dirty="0" smtClean="0"/>
          </a:p>
          <a:p>
            <a:r>
              <a:rPr lang="ka-GE" sz="3300" dirty="0" smtClean="0"/>
              <a:t> </a:t>
            </a:r>
            <a:endParaRPr lang="en-US" sz="3300" dirty="0" smtClean="0"/>
          </a:p>
          <a:p>
            <a:r>
              <a:rPr lang="ka-GE" sz="3300" dirty="0" smtClean="0"/>
              <a:t>სახანძრო უსაფრთხოება "სახანძრო უსაფრთხოების წესებისა და პირობების შესახებ ტექნიკური რეგლამენტის დამტკიცების თაობაზე" საქართველოს მთავრობის 2015 წლის 23 ივლისის #370 დადგენილების 17-ე მუხლი</a:t>
            </a:r>
            <a:r>
              <a:rPr lang="ka-GE" sz="3300" dirty="0"/>
              <a:t>. </a:t>
            </a:r>
            <a:endParaRPr lang="ka-GE" sz="3300" dirty="0" smtClean="0"/>
          </a:p>
          <a:p>
            <a:r>
              <a:rPr lang="ka-GE" sz="3300" dirty="0" smtClean="0"/>
              <a:t>გაერთიანების </a:t>
            </a:r>
            <a:r>
              <a:rPr lang="ka-GE" sz="3300" dirty="0"/>
              <a:t>მიერ  2022 წელს შემუშავდა   მესტიის  სკოლამდელი აღზრდის დაწესებულებების გაერთიანების  მართვის ორგანოების თანამშრომლების, აღმზრდელ-პედაგოგების, აღმზრდელებისა და სხვა პერსონალის უწყვეტი პროფესიული განვითარების 2022-2024  წლების სტრატეგია.</a:t>
            </a:r>
            <a:endParaRPr lang="en-US" sz="3300" dirty="0"/>
          </a:p>
          <a:p>
            <a:pPr>
              <a:buNone/>
            </a:pPr>
            <a:endParaRPr lang="ka-GE" sz="3300" dirty="0"/>
          </a:p>
          <a:p>
            <a:endParaRPr lang="ka-GE" sz="3300" dirty="0" smtClean="0"/>
          </a:p>
          <a:p>
            <a:endParaRPr lang="ka-GE" sz="3300" dirty="0" smtClean="0"/>
          </a:p>
          <a:p>
            <a:endParaRPr lang="en-US" sz="3300" dirty="0" smtClean="0"/>
          </a:p>
          <a:p>
            <a:endParaRPr lang="en-US" sz="3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b="1" dirty="0" smtClean="0">
                <a:solidFill>
                  <a:srgbClr val="000000"/>
                </a:solidFill>
                <a:ea typeface="Times New Roman"/>
              </a:rPr>
              <a:t/>
            </a:r>
            <a:br>
              <a:rPr lang="ka-GE" b="1" dirty="0" smtClean="0">
                <a:solidFill>
                  <a:srgbClr val="000000"/>
                </a:solidFill>
                <a:ea typeface="Times New Roman"/>
              </a:rPr>
            </a:br>
            <a:endParaRPr lang="en-US" dirty="0"/>
          </a:p>
        </p:txBody>
      </p:sp>
      <p:sp>
        <p:nvSpPr>
          <p:cNvPr id="3" name="Content Placeholder 2"/>
          <p:cNvSpPr>
            <a:spLocks noGrp="1"/>
          </p:cNvSpPr>
          <p:nvPr>
            <p:ph idx="1"/>
          </p:nvPr>
        </p:nvSpPr>
        <p:spPr>
          <a:xfrm>
            <a:off x="493143" y="1213149"/>
            <a:ext cx="10515600" cy="4351338"/>
          </a:xfrm>
        </p:spPr>
        <p:txBody>
          <a:bodyPr>
            <a:normAutofit fontScale="92500" lnSpcReduction="20000"/>
          </a:bodyPr>
          <a:lstStyle/>
          <a:p>
            <a:pPr marL="0" indent="0" algn="ctr">
              <a:buNone/>
            </a:pPr>
            <a:r>
              <a:rPr lang="ka-GE" b="1" dirty="0" smtClean="0">
                <a:solidFill>
                  <a:srgbClr val="000000"/>
                </a:solidFill>
                <a:ea typeface="Times New Roman"/>
              </a:rPr>
              <a:t> </a:t>
            </a:r>
            <a:endParaRPr lang="en-US" dirty="0" smtClean="0">
              <a:latin typeface="Times New Roman"/>
              <a:ea typeface="Times New Roman"/>
            </a:endParaRPr>
          </a:p>
          <a:p>
            <a:pPr marL="0" indent="0" algn="just">
              <a:buNone/>
            </a:pPr>
            <a:r>
              <a:rPr lang="ka-GE" sz="2300" dirty="0" smtClean="0"/>
              <a:t>    ა(ა)იპ მესტიის სკოლამდელი აღზრდის დაწესებულებების გაერთიანების</a:t>
            </a:r>
            <a:r>
              <a:rPr lang="en-US" sz="2300" dirty="0" smtClean="0"/>
              <a:t> </a:t>
            </a:r>
            <a:r>
              <a:rPr lang="ka-GE" sz="2300" dirty="0" smtClean="0"/>
              <a:t>დაქვემდებარებაში შედის 24 საბავშვო ბაღი. 2022-2023</a:t>
            </a:r>
            <a:r>
              <a:rPr lang="en-US" sz="2300" dirty="0" smtClean="0"/>
              <a:t> </a:t>
            </a:r>
            <a:r>
              <a:rPr lang="ka-GE" sz="2300" dirty="0" smtClean="0"/>
              <a:t>საბავშვო </a:t>
            </a:r>
            <a:r>
              <a:rPr lang="ka-GE" sz="2300" dirty="0"/>
              <a:t>ბაღებში  </a:t>
            </a:r>
            <a:r>
              <a:rPr lang="ka-GE" sz="2300" dirty="0" smtClean="0"/>
              <a:t>სასწავლო სააღმზრდელო წლისთვის  დარეგისტრირდა 416 აღსაზრდელი, დასაქმებულია 220 თანამშრომელი.</a:t>
            </a:r>
            <a:r>
              <a:rPr lang="en-US" sz="2300" dirty="0" smtClean="0"/>
              <a:t> </a:t>
            </a:r>
            <a:r>
              <a:rPr lang="ka-GE" sz="2300" dirty="0" smtClean="0"/>
              <a:t>2022 სასწავლო  წელს ფუნქციონირებდა 20 დაწესებულება: მესტიის #1, მესტიის #2, იფარის , წვირმის, ჭოლაშის, მუჟალის, ლენჯერის, ლატალის, ბეჩოს, უშხვანარის, მაზერის, ეცერის, ლახამულის, ნაკრის, ფარის, ყარ-სგურიშის, ხაიშის, იდლიანის საბავშვო ბაღები, მესტიის ბაგა და მესტიის სასკოლო მზაობის ცენტრი. </a:t>
            </a:r>
          </a:p>
          <a:p>
            <a:pPr marL="0" indent="0" algn="just">
              <a:buNone/>
            </a:pPr>
            <a:r>
              <a:rPr lang="ka-GE" sz="2300" dirty="0" smtClean="0">
                <a:ea typeface="Calibri"/>
                <a:cs typeface="Sylfaen"/>
              </a:rPr>
              <a:t> დაწესებულებების </a:t>
            </a:r>
            <a:r>
              <a:rPr lang="ka-GE" sz="2300" dirty="0" smtClean="0"/>
              <a:t>ეფექტიანი ფუნქციონირების უზრუნველსაყოფად დაგეგმილი იყო  სკოლამდელი აღზრდის სფეროში  მართვის პოლიტიკის განხორციელება, სტანდარტების შესაბამისი  სააღმზრდელო პროგრამისა და </a:t>
            </a:r>
            <a:r>
              <a:rPr lang="en-US" sz="2300" dirty="0" smtClean="0"/>
              <a:t> </a:t>
            </a:r>
            <a:r>
              <a:rPr lang="ka-GE" sz="2300" dirty="0" smtClean="0"/>
              <a:t>მეთოდოლოგის დახვეწა, საქართველოს მთავრობის დადგენილებით განსაზღვრული სტანდარტების შესაბამისი კვებით უზრუნველყოფა, აღსაზრდელთა უსაფრთხოების მიზნით ბაგა-ბაღების ინფრასტრუქტურის (შენობა, ინვენტარი და სხვა) განვითარება. ბაგა-ბაღების პერსონალის  შრომითი პირობების გაუმჯობესება და მათი კვალიფიკაციის ამაღლება</a:t>
            </a:r>
            <a:r>
              <a:rPr lang="ka-GE" dirty="0" smtClean="0"/>
              <a:t>.</a:t>
            </a:r>
            <a:endParaRPr lang="en-US" dirty="0"/>
          </a:p>
        </p:txBody>
      </p:sp>
    </p:spTree>
    <p:extLst>
      <p:ext uri="{BB962C8B-B14F-4D97-AF65-F5344CB8AC3E}">
        <p14:creationId xmlns:p14="http://schemas.microsoft.com/office/powerpoint/2010/main" val="38585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400" dirty="0" smtClean="0"/>
              <a:t>სწავლების მეთოდიკა</a:t>
            </a:r>
            <a:endParaRPr lang="en-US" sz="2400" dirty="0"/>
          </a:p>
        </p:txBody>
      </p:sp>
      <p:sp>
        <p:nvSpPr>
          <p:cNvPr id="3" name="Content Placeholder 2"/>
          <p:cNvSpPr>
            <a:spLocks noGrp="1"/>
          </p:cNvSpPr>
          <p:nvPr>
            <p:ph idx="1"/>
          </p:nvPr>
        </p:nvSpPr>
        <p:spPr/>
        <p:txBody>
          <a:bodyPr>
            <a:noAutofit/>
          </a:bodyPr>
          <a:lstStyle/>
          <a:p>
            <a:pPr>
              <a:buNone/>
            </a:pPr>
            <a:r>
              <a:rPr lang="ka-GE" sz="1600" dirty="0" smtClean="0"/>
              <a:t>    </a:t>
            </a:r>
          </a:p>
          <a:p>
            <a:pPr>
              <a:buNone/>
            </a:pPr>
            <a:r>
              <a:rPr lang="ka-GE" sz="1600" dirty="0" smtClean="0"/>
              <a:t>     საბავშვო </a:t>
            </a:r>
            <a:r>
              <a:rPr lang="ka-GE" sz="1600" dirty="0"/>
              <a:t>ბაღები </a:t>
            </a:r>
            <a:r>
              <a:rPr lang="ka-GE" sz="1600" dirty="0" smtClean="0"/>
              <a:t>ხელმძღვანელობენ   </a:t>
            </a:r>
            <a:r>
              <a:rPr lang="ka-GE" sz="1600" dirty="0"/>
              <a:t>საქართველოს  </a:t>
            </a:r>
            <a:r>
              <a:rPr lang="ka-GE" sz="1600" dirty="0" smtClean="0"/>
              <a:t>კანონით  „ ადრეული და სკოლამდელი განათლების შესახებ</a:t>
            </a:r>
            <a:r>
              <a:rPr lang="ka-GE" sz="1600" dirty="0"/>
              <a:t>'' და სასწავლო-სააღმზრდელო პროცესს </a:t>
            </a:r>
            <a:r>
              <a:rPr lang="ka-GE" sz="1600" dirty="0" smtClean="0"/>
              <a:t>ახორციელებენ   ადრეული და სკოლამდელი აღზრდისა და განათლების სახელმწიფო სტანდარტის   შესაბამისად</a:t>
            </a:r>
            <a:r>
              <a:rPr lang="ka-GE" sz="1600" dirty="0"/>
              <a:t>.</a:t>
            </a:r>
          </a:p>
          <a:p>
            <a:pPr>
              <a:buNone/>
            </a:pPr>
            <a:r>
              <a:rPr lang="ka-GE" sz="1600" dirty="0" smtClean="0"/>
              <a:t>     ისევე, როგორც გასულ წლებში,გაერთიანების </a:t>
            </a:r>
            <a:r>
              <a:rPr lang="ka-GE" sz="1600" dirty="0"/>
              <a:t>მეთოდისტები, </a:t>
            </a:r>
            <a:r>
              <a:rPr lang="ka-GE" sz="1600" dirty="0" smtClean="0"/>
              <a:t>სკოლამდელ  განათლებაში </a:t>
            </a:r>
            <a:r>
              <a:rPr lang="ka-GE" sz="1600" dirty="0"/>
              <a:t>არსებული სტანდარტების მიხედვით შეიმუშავებენ </a:t>
            </a:r>
            <a:r>
              <a:rPr lang="ka-GE" sz="1600" dirty="0" smtClean="0"/>
              <a:t>რეკომენდაციებს, რაც </a:t>
            </a:r>
            <a:r>
              <a:rPr lang="ka-GE" sz="1600" dirty="0"/>
              <a:t>საბავშვო ბაღების პერსონალს ეხმარება განათლების ხარისხის </a:t>
            </a:r>
            <a:r>
              <a:rPr lang="ka-GE" sz="1600" dirty="0" smtClean="0"/>
              <a:t>ამაღლებაში, ბავშვთა  განმავითარებელი </a:t>
            </a:r>
            <a:r>
              <a:rPr lang="ka-GE" sz="1600" dirty="0"/>
              <a:t>სხვადასხვა </a:t>
            </a:r>
            <a:r>
              <a:rPr lang="ka-GE" sz="1600" dirty="0" smtClean="0"/>
              <a:t>აქტივობების ჩატარებაში. მხატვრული თუ მეთოდური ლიტერატურის,  </a:t>
            </a:r>
            <a:r>
              <a:rPr lang="ka-GE" sz="1600" dirty="0"/>
              <a:t>ჯანდაცვის ორგანიზაციების, განათლების</a:t>
            </a:r>
          </a:p>
          <a:p>
            <a:pPr>
              <a:buNone/>
            </a:pPr>
            <a:r>
              <a:rPr lang="ka-GE" sz="1600" dirty="0" smtClean="0"/>
              <a:t>     სამინისტროს </a:t>
            </a:r>
            <a:r>
              <a:rPr lang="ka-GE" sz="1600" dirty="0"/>
              <a:t>და გაეროს ბავშვთა ორგანიზაციის მიერ მოწოდებული </a:t>
            </a:r>
            <a:r>
              <a:rPr lang="ka-GE" sz="1600" dirty="0" smtClean="0"/>
              <a:t>სხვადასხვა საგანმანათლებლო რესურსების მოძიებესა და გამოყენებაში.</a:t>
            </a:r>
          </a:p>
          <a:p>
            <a:pPr>
              <a:buNone/>
            </a:pPr>
            <a:r>
              <a:rPr lang="ka-GE" sz="1600" dirty="0" smtClean="0"/>
              <a:t>     დაწესებულებებში  რეგულარულად მიმდინარეობს  ბავშვთა განმავითარებელი აქტივობები და ღონისძიებები. სასწავლო-სააღმზრდელო ში დიდი ყურადღება ეთმობა  წელიწადის ამა თუ იმ დროის მახასიათებელი მოვლენების აღქმას.  სადღესასწაულო თარიღების გამოკვეთის თვალსაზრისით,ღონისიებების მზადების პროცესში  აღსაზრდელები ითვისებენ ლექსებს, სიმღერებს, როლურ თამაშებს.</a:t>
            </a:r>
            <a:endParaRPr lang="en-US" sz="1600" dirty="0" smtClean="0"/>
          </a:p>
          <a:p>
            <a:pPr>
              <a:buNone/>
            </a:pPr>
            <a:endParaRPr lang="en-US" sz="1600" dirty="0"/>
          </a:p>
        </p:txBody>
      </p:sp>
    </p:spTree>
    <p:extLst>
      <p:ext uri="{BB962C8B-B14F-4D97-AF65-F5344CB8AC3E}">
        <p14:creationId xmlns:p14="http://schemas.microsoft.com/office/powerpoint/2010/main" val="420087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15601" cy="790815"/>
          </a:xfrm>
        </p:spPr>
        <p:txBody>
          <a:bodyPr>
            <a:normAutofit/>
          </a:bodyPr>
          <a:lstStyle/>
          <a:p>
            <a:r>
              <a:rPr lang="ka-GE" sz="2000" dirty="0" smtClean="0"/>
              <a:t>ფინანსები</a:t>
            </a:r>
            <a:endParaRPr lang="en-US" sz="2000" dirty="0"/>
          </a:p>
        </p:txBody>
      </p:sp>
      <p:sp>
        <p:nvSpPr>
          <p:cNvPr id="3" name="Content Placeholder 2"/>
          <p:cNvSpPr>
            <a:spLocks noGrp="1"/>
          </p:cNvSpPr>
          <p:nvPr>
            <p:ph idx="1"/>
          </p:nvPr>
        </p:nvSpPr>
        <p:spPr>
          <a:xfrm>
            <a:off x="838199" y="1825624"/>
            <a:ext cx="10578737" cy="4418421"/>
          </a:xfrm>
        </p:spPr>
        <p:txBody>
          <a:bodyPr>
            <a:normAutofit fontScale="62500" lnSpcReduction="20000"/>
          </a:bodyPr>
          <a:lstStyle/>
          <a:p>
            <a:pPr marL="0" indent="0">
              <a:buNone/>
            </a:pPr>
            <a:r>
              <a:rPr lang="ka-GE" b="1" dirty="0" smtClean="0"/>
              <a:t> </a:t>
            </a:r>
            <a:r>
              <a:rPr lang="en-US" b="1" dirty="0" smtClean="0"/>
              <a:t>ა.(ა.)</a:t>
            </a:r>
            <a:r>
              <a:rPr lang="en-US" b="1" dirty="0" err="1" smtClean="0"/>
              <a:t>ი.პ</a:t>
            </a:r>
            <a:r>
              <a:rPr lang="en-US" b="1" dirty="0" smtClean="0"/>
              <a:t>. </a:t>
            </a:r>
            <a:r>
              <a:rPr lang="en-US" b="1" dirty="0" err="1" smtClean="0"/>
              <a:t>მესტიის</a:t>
            </a:r>
            <a:r>
              <a:rPr lang="en-US" b="1" dirty="0" smtClean="0"/>
              <a:t> </a:t>
            </a:r>
            <a:r>
              <a:rPr lang="en-US" b="1" dirty="0" err="1" smtClean="0"/>
              <a:t>სკოლამდელი</a:t>
            </a:r>
            <a:r>
              <a:rPr lang="en-US" b="1" dirty="0" smtClean="0"/>
              <a:t> ა</a:t>
            </a:r>
            <a:r>
              <a:rPr lang="ka-GE" b="1" dirty="0" smtClean="0"/>
              <a:t>ღზრდის დაწესებულებების გაერთიანების ბიუჯეტის მიხედვით:</a:t>
            </a:r>
            <a:endParaRPr lang="en-US" dirty="0" smtClean="0"/>
          </a:p>
          <a:p>
            <a:r>
              <a:rPr lang="ka-GE" b="1" dirty="0" smtClean="0"/>
              <a:t> (ორგ.კოდი 04 01) </a:t>
            </a:r>
            <a:r>
              <a:rPr lang="en-US" b="1" dirty="0" smtClean="0"/>
              <a:t> I-II-III-IV-</a:t>
            </a:r>
            <a:r>
              <a:rPr lang="ka-GE" b="1" dirty="0" smtClean="0"/>
              <a:t>კვარტლის გეგმა -1</a:t>
            </a:r>
            <a:r>
              <a:rPr lang="en-US" b="1" dirty="0" smtClean="0"/>
              <a:t>,</a:t>
            </a:r>
            <a:r>
              <a:rPr lang="ka-GE" b="1" dirty="0" smtClean="0"/>
              <a:t>765,474 ლარი, ათვისება -1,760</a:t>
            </a:r>
            <a:r>
              <a:rPr lang="en-US" b="1" dirty="0" smtClean="0"/>
              <a:t>,</a:t>
            </a:r>
            <a:r>
              <a:rPr lang="ka-GE" b="1" dirty="0" smtClean="0"/>
              <a:t>295 ლარი</a:t>
            </a:r>
            <a:r>
              <a:rPr lang="en-US" b="1" dirty="0" smtClean="0"/>
              <a:t>  ( </a:t>
            </a:r>
            <a:r>
              <a:rPr lang="ka-GE" b="1" dirty="0" smtClean="0"/>
              <a:t>99</a:t>
            </a:r>
            <a:r>
              <a:rPr lang="en-US" b="1" dirty="0" smtClean="0"/>
              <a:t>%</a:t>
            </a:r>
            <a:r>
              <a:rPr lang="ka-GE" b="1" dirty="0" smtClean="0"/>
              <a:t>), მათ შორის:</a:t>
            </a:r>
            <a:endParaRPr lang="en-US" dirty="0" smtClean="0"/>
          </a:p>
          <a:p>
            <a:pPr lvl="0"/>
            <a:r>
              <a:rPr lang="ka-GE" b="1" dirty="0" smtClean="0"/>
              <a:t>შრომის ანაზღაურება(კლასიფ.კოდი 2.1)  გეგმა–1,281,933ლარი, ათვისება-- 1,281,549  ლარი;</a:t>
            </a:r>
            <a:endParaRPr lang="en-US" dirty="0" smtClean="0"/>
          </a:p>
          <a:p>
            <a:pPr lvl="0"/>
            <a:r>
              <a:rPr lang="ka-GE" b="1" dirty="0" smtClean="0"/>
              <a:t>საქონელი და მომსახურება (კლასიფ.კოდი 2.2)  გეგმა --</a:t>
            </a:r>
            <a:r>
              <a:rPr lang="en-US" b="1" dirty="0" smtClean="0"/>
              <a:t>476442 </a:t>
            </a:r>
            <a:r>
              <a:rPr lang="ka-GE" b="1" dirty="0" smtClean="0"/>
              <a:t>ლარი, ათვისება-- </a:t>
            </a:r>
            <a:r>
              <a:rPr lang="en-US" b="1" dirty="0" smtClean="0"/>
              <a:t>471757</a:t>
            </a:r>
            <a:r>
              <a:rPr lang="ka-GE" b="1" dirty="0" smtClean="0"/>
              <a:t>  ლარი;</a:t>
            </a:r>
            <a:endParaRPr lang="en-US" dirty="0" smtClean="0"/>
          </a:p>
          <a:p>
            <a:r>
              <a:rPr lang="ka-GE" b="1" dirty="0" smtClean="0"/>
              <a:t>საქონელი და მომსახურების  გეგმასა და ფაქტს შორის სხვაობა</a:t>
            </a:r>
            <a:r>
              <a:rPr lang="en-US" b="1" dirty="0" smtClean="0"/>
              <a:t> 4685 </a:t>
            </a:r>
            <a:r>
              <a:rPr lang="ka-GE" b="1" dirty="0" smtClean="0"/>
              <a:t>ლარი გამოწვეულია შემდეგი ფაქტორით: 1660 ლარი გადატანილი იქნა არაფინანსური აქტივების ზრდაში,</a:t>
            </a:r>
            <a:endParaRPr lang="en-US" dirty="0" smtClean="0"/>
          </a:p>
          <a:p>
            <a:pPr lvl="0"/>
            <a:r>
              <a:rPr lang="ka-GE" b="1" dirty="0" smtClean="0"/>
              <a:t>სოციალური უზრუნველყოფა (კლასიფ.კოდი 2.7) გეგმა --  5439 ლარი, ათვისება  5438.89 ლარი</a:t>
            </a:r>
            <a:endParaRPr lang="en-US" dirty="0" smtClean="0"/>
          </a:p>
          <a:p>
            <a:endParaRPr lang="en-US" dirty="0" smtClean="0"/>
          </a:p>
          <a:p>
            <a:pPr lvl="0"/>
            <a:r>
              <a:rPr lang="ka-GE" b="1" dirty="0" smtClean="0"/>
              <a:t>არაფინანსური აქტივების ზრდა (კლასიფ.კოდი 31) გეგმა --</a:t>
            </a:r>
            <a:r>
              <a:rPr lang="en-US" b="1" dirty="0" smtClean="0"/>
              <a:t>1660  </a:t>
            </a:r>
            <a:r>
              <a:rPr lang="ka-GE" b="1" dirty="0" smtClean="0"/>
              <a:t>ლარი, ათვისება  1550ლარი </a:t>
            </a:r>
            <a:endParaRPr lang="en-US" dirty="0" smtClean="0"/>
          </a:p>
          <a:p>
            <a:r>
              <a:rPr lang="ka-GE" dirty="0" smtClean="0"/>
              <a:t>.კვების გეგმიური ხარჯი 1 აღსაზრდელზე  იყო დღეში 4 ლარი, ფაქტიური მერყეობდა 4-5 ლარის ფარგლებში.</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000" b="1" dirty="0" smtClean="0">
                <a:solidFill>
                  <a:schemeClr val="tx1"/>
                </a:solidFill>
              </a:rPr>
              <a:t>1 </a:t>
            </a:r>
            <a:r>
              <a:rPr lang="ka-GE" sz="2000" b="1" dirty="0" smtClean="0"/>
              <a:t>760 295</a:t>
            </a:r>
            <a:r>
              <a:rPr lang="ka-GE" sz="2000" b="1" dirty="0" smtClean="0">
                <a:solidFill>
                  <a:schemeClr val="tx1"/>
                </a:solidFill>
              </a:rPr>
              <a:t> ლარი   (წლიური ხარჯი) გადანაწილდა შემდეგნაირად</a:t>
            </a:r>
            <a:endParaRPr lang="en-US" sz="2000" dirty="0"/>
          </a:p>
        </p:txBody>
      </p:sp>
      <p:sp>
        <p:nvSpPr>
          <p:cNvPr id="3" name="Content Placeholder 2"/>
          <p:cNvSpPr>
            <a:spLocks noGrp="1"/>
          </p:cNvSpPr>
          <p:nvPr>
            <p:ph idx="1"/>
          </p:nvPr>
        </p:nvSpPr>
        <p:spPr/>
        <p:txBody>
          <a:bodyPr>
            <a:noAutofit/>
          </a:bodyPr>
          <a:lstStyle/>
          <a:p>
            <a:r>
              <a:rPr lang="ka-GE" sz="1800" dirty="0" smtClean="0"/>
              <a:t>ხელფასი  </a:t>
            </a:r>
            <a:r>
              <a:rPr lang="ka-GE" sz="1800" b="1" dirty="0" smtClean="0"/>
              <a:t>1 235 530      </a:t>
            </a:r>
            <a:r>
              <a:rPr lang="ka-GE" sz="1800" dirty="0" smtClean="0"/>
              <a:t>ლარი;</a:t>
            </a:r>
          </a:p>
          <a:p>
            <a:r>
              <a:rPr lang="ka-GE" sz="1800" dirty="0" smtClean="0"/>
              <a:t>მივლინება</a:t>
            </a:r>
            <a:r>
              <a:rPr lang="ka-GE" sz="1800" b="1" dirty="0" smtClean="0"/>
              <a:t> 2924 </a:t>
            </a:r>
            <a:r>
              <a:rPr lang="ka-GE" sz="1800" dirty="0" smtClean="0"/>
              <a:t>ლარი;            </a:t>
            </a:r>
            <a:endParaRPr lang="en-US" sz="1800" dirty="0" smtClean="0"/>
          </a:p>
          <a:p>
            <a:r>
              <a:rPr lang="ka-GE" sz="1800" dirty="0" smtClean="0"/>
              <a:t>ელექტროენერგიის ხარჯი   </a:t>
            </a:r>
            <a:r>
              <a:rPr lang="ka-GE" sz="1800" b="1" dirty="0" smtClean="0"/>
              <a:t>24 372.24 </a:t>
            </a:r>
            <a:r>
              <a:rPr lang="ka-GE" sz="1800" dirty="0" smtClean="0"/>
              <a:t>ლარი;	</a:t>
            </a:r>
            <a:endParaRPr lang="en-US" sz="1800" dirty="0" smtClean="0"/>
          </a:p>
          <a:p>
            <a:r>
              <a:rPr lang="ka-GE" sz="1800" dirty="0" smtClean="0"/>
              <a:t>წყლის ხარჯი  </a:t>
            </a:r>
            <a:r>
              <a:rPr lang="ka-GE" sz="1800" b="1" dirty="0" smtClean="0"/>
              <a:t>24071.10  </a:t>
            </a:r>
            <a:r>
              <a:rPr lang="ka-GE" sz="1800" dirty="0" smtClean="0"/>
              <a:t>ლარი;</a:t>
            </a:r>
          </a:p>
          <a:p>
            <a:r>
              <a:rPr lang="ka-GE" sz="1800" dirty="0" smtClean="0"/>
              <a:t>მობილური კომუნიკაციის ხარჯი  </a:t>
            </a:r>
            <a:r>
              <a:rPr lang="ka-GE" sz="1800" b="1" dirty="0" smtClean="0"/>
              <a:t>3 286,38 </a:t>
            </a:r>
            <a:r>
              <a:rPr lang="ka-GE" sz="1800" dirty="0" smtClean="0"/>
              <a:t>ლარი;</a:t>
            </a:r>
            <a:endParaRPr lang="en-US" sz="1800" dirty="0" smtClean="0"/>
          </a:p>
          <a:p>
            <a:r>
              <a:rPr lang="ka-GE" sz="1800" dirty="0" smtClean="0"/>
              <a:t>ინტერნეტმომსახურება  </a:t>
            </a:r>
            <a:r>
              <a:rPr lang="ka-GE" sz="1800" b="1" dirty="0" smtClean="0"/>
              <a:t>495 </a:t>
            </a:r>
            <a:r>
              <a:rPr lang="ka-GE" sz="1800" dirty="0" smtClean="0"/>
              <a:t>ლარი;	</a:t>
            </a:r>
            <a:endParaRPr lang="en-US" sz="1800" dirty="0" smtClean="0"/>
          </a:p>
          <a:p>
            <a:r>
              <a:rPr lang="ka-GE" sz="1800" dirty="0" smtClean="0"/>
              <a:t>შეშის   ხარჯი            </a:t>
            </a:r>
            <a:r>
              <a:rPr lang="ka-GE" sz="1800" b="1" dirty="0" smtClean="0"/>
              <a:t>28625 </a:t>
            </a:r>
            <a:r>
              <a:rPr lang="ka-GE" sz="1800" dirty="0" smtClean="0"/>
              <a:t> ლარი;</a:t>
            </a:r>
            <a:endParaRPr lang="en-US" sz="1800" dirty="0" smtClean="0"/>
          </a:p>
          <a:p>
            <a:r>
              <a:rPr lang="ka-GE" sz="1800" dirty="0" smtClean="0"/>
              <a:t>ელე.ქტრო საქონლის შეძენა  </a:t>
            </a:r>
            <a:r>
              <a:rPr lang="ka-GE" sz="1800" b="1" dirty="0" smtClean="0"/>
              <a:t>8730</a:t>
            </a:r>
            <a:r>
              <a:rPr lang="ka-GE" sz="1800" dirty="0" smtClean="0"/>
              <a:t> ლარი;</a:t>
            </a:r>
            <a:endParaRPr lang="en-US" sz="1800" dirty="0" smtClean="0"/>
          </a:p>
          <a:p>
            <a:r>
              <a:rPr lang="ka-GE" sz="1800" dirty="0" smtClean="0"/>
              <a:t>ავეჯი </a:t>
            </a:r>
            <a:r>
              <a:rPr lang="ka-GE" sz="1800" b="1" dirty="0"/>
              <a:t> </a:t>
            </a:r>
            <a:r>
              <a:rPr lang="ka-GE" sz="1800" b="1" dirty="0" smtClean="0"/>
              <a:t>15130</a:t>
            </a:r>
            <a:r>
              <a:rPr lang="ka-GE" sz="1800" dirty="0" smtClean="0"/>
              <a:t>ლარი;	</a:t>
            </a:r>
            <a:endParaRPr lang="en-US" sz="1800" dirty="0" smtClean="0"/>
          </a:p>
          <a:p>
            <a:r>
              <a:rPr lang="ka-GE" sz="1800" dirty="0" smtClean="0"/>
              <a:t>მცირეფასიანი მასალები </a:t>
            </a:r>
            <a:r>
              <a:rPr lang="ka-GE" sz="1800" b="1" dirty="0" smtClean="0"/>
              <a:t>23776 </a:t>
            </a:r>
            <a:r>
              <a:rPr lang="ka-GE" sz="1800" dirty="0" smtClean="0"/>
              <a:t>ლარი;</a:t>
            </a:r>
            <a:endParaRPr lang="en-US" sz="1800" dirty="0" smtClean="0"/>
          </a:p>
          <a:p>
            <a:r>
              <a:rPr lang="ka-GE" sz="1800" dirty="0" smtClean="0"/>
              <a:t>საკანცელარიო ნივთები  </a:t>
            </a:r>
            <a:r>
              <a:rPr lang="ka-GE" sz="1800" b="1" dirty="0" smtClean="0"/>
              <a:t>4277  </a:t>
            </a:r>
            <a:r>
              <a:rPr lang="ka-GE" sz="1800" dirty="0" smtClean="0"/>
              <a:t>ლარი     </a:t>
            </a:r>
            <a:endParaRPr lang="en-US" sz="1800" dirty="0" smtClean="0"/>
          </a:p>
          <a:p>
            <a:r>
              <a:rPr lang="ka-GE" sz="1800" dirty="0" smtClean="0"/>
              <a:t>კვების პროდუქტები შეძენა  </a:t>
            </a:r>
            <a:r>
              <a:rPr lang="ka-GE" sz="1800" b="1" dirty="0" smtClean="0"/>
              <a:t>154647.49 </a:t>
            </a:r>
            <a:r>
              <a:rPr lang="ka-GE" sz="1800" dirty="0" smtClean="0"/>
              <a:t>ლარი    </a:t>
            </a:r>
            <a:endParaRPr lang="en-US" sz="1800" dirty="0" smtClean="0"/>
          </a:p>
          <a:p>
            <a:r>
              <a:rPr lang="ka-GE" sz="1800" dirty="0" smtClean="0"/>
              <a:t>ჰიგიენის ხარჯი </a:t>
            </a:r>
            <a:r>
              <a:rPr lang="ka-GE" sz="1800" b="1" dirty="0" smtClean="0"/>
              <a:t>13317.65 </a:t>
            </a:r>
            <a:r>
              <a:rPr lang="ka-GE" sz="1800" dirty="0" smtClean="0"/>
              <a:t>ლარი ;  </a:t>
            </a:r>
            <a:endParaRPr lang="en-US" sz="1800" dirty="0" smtClean="0"/>
          </a:p>
          <a:p>
            <a:r>
              <a:rPr lang="ka-GE" sz="1800" dirty="0" smtClean="0"/>
              <a:t>;                                            </a:t>
            </a:r>
            <a:endParaRPr lang="en-US" sz="1800" dirty="0" smtClean="0"/>
          </a:p>
          <a:p>
            <a:endParaRPr lang="en-US" sz="1800" dirty="0" smtClean="0"/>
          </a:p>
          <a:p>
            <a:endParaRPr lang="en-US" sz="1800" dirty="0"/>
          </a:p>
        </p:txBody>
      </p:sp>
    </p:spTree>
    <p:extLst>
      <p:ext uri="{BB962C8B-B14F-4D97-AF65-F5344CB8AC3E}">
        <p14:creationId xmlns:p14="http://schemas.microsoft.com/office/powerpoint/2010/main" val="413974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61086"/>
          </a:xfrm>
        </p:spPr>
        <p:txBody>
          <a:bodyPr>
            <a:normAutofit fontScale="90000"/>
          </a:bodyPr>
          <a:lstStyle/>
          <a:p>
            <a:endParaRPr lang="en-US" dirty="0"/>
          </a:p>
        </p:txBody>
      </p:sp>
      <p:sp>
        <p:nvSpPr>
          <p:cNvPr id="3" name="Content Placeholder 2"/>
          <p:cNvSpPr>
            <a:spLocks noGrp="1"/>
          </p:cNvSpPr>
          <p:nvPr>
            <p:ph idx="1"/>
          </p:nvPr>
        </p:nvSpPr>
        <p:spPr>
          <a:xfrm>
            <a:off x="838199" y="747323"/>
            <a:ext cx="10317193" cy="5972654"/>
          </a:xfrm>
        </p:spPr>
        <p:txBody>
          <a:bodyPr>
            <a:normAutofit fontScale="25000" lnSpcReduction="20000"/>
          </a:bodyPr>
          <a:lstStyle/>
          <a:p>
            <a:endParaRPr lang="ka-GE" sz="6400" dirty="0" smtClean="0"/>
          </a:p>
          <a:p>
            <a:pPr marL="0" indent="0">
              <a:buNone/>
            </a:pPr>
            <a:endParaRPr lang="ka-GE" sz="6600" dirty="0"/>
          </a:p>
          <a:p>
            <a:r>
              <a:rPr lang="ka-GE" sz="6600" dirty="0"/>
              <a:t> საწვავის ხარჯი   </a:t>
            </a:r>
            <a:r>
              <a:rPr lang="ka-GE" sz="6600" b="1" dirty="0" smtClean="0"/>
              <a:t>8956.09 </a:t>
            </a:r>
            <a:r>
              <a:rPr lang="ka-GE" sz="6600" dirty="0" smtClean="0"/>
              <a:t>ლარი</a:t>
            </a:r>
            <a:r>
              <a:rPr lang="ka-GE" sz="6600" dirty="0"/>
              <a:t>;        </a:t>
            </a:r>
          </a:p>
          <a:p>
            <a:r>
              <a:rPr lang="ka-GE" sz="6600" dirty="0"/>
              <a:t>სარემონტო სამუშაოები  </a:t>
            </a:r>
            <a:r>
              <a:rPr lang="ka-GE" sz="6600" b="1" dirty="0" smtClean="0"/>
              <a:t>67888.77 </a:t>
            </a:r>
            <a:r>
              <a:rPr lang="ka-GE" sz="6600" dirty="0" smtClean="0"/>
              <a:t>ლარი</a:t>
            </a:r>
            <a:r>
              <a:rPr lang="ka-GE" sz="6600" dirty="0"/>
              <a:t>;                                                     </a:t>
            </a:r>
            <a:endParaRPr lang="en-US" sz="6600" dirty="0"/>
          </a:p>
          <a:p>
            <a:r>
              <a:rPr lang="ka-GE" sz="6600" dirty="0"/>
              <a:t> არაფინანსური აქტივი </a:t>
            </a:r>
            <a:r>
              <a:rPr lang="ka-GE" sz="6600" b="1" dirty="0" smtClean="0"/>
              <a:t>1550  </a:t>
            </a:r>
            <a:r>
              <a:rPr lang="ka-GE" sz="6600" dirty="0" smtClean="0"/>
              <a:t>ლარი</a:t>
            </a:r>
            <a:endParaRPr lang="ka-GE" sz="6400" dirty="0" smtClean="0"/>
          </a:p>
          <a:p>
            <a:r>
              <a:rPr lang="ka-GE" sz="6400" dirty="0" smtClean="0"/>
              <a:t>სოც. დახმარება ( ბიულეტენი) </a:t>
            </a:r>
            <a:r>
              <a:rPr lang="ka-GE" sz="6400" b="1" dirty="0"/>
              <a:t> </a:t>
            </a:r>
            <a:r>
              <a:rPr lang="ka-GE" sz="6400" b="1" dirty="0" smtClean="0"/>
              <a:t>5439 </a:t>
            </a:r>
            <a:r>
              <a:rPr lang="ka-GE" sz="6400" dirty="0" smtClean="0"/>
              <a:t>ლარი;                                                          </a:t>
            </a:r>
            <a:endParaRPr lang="en-US" sz="6400" dirty="0" smtClean="0"/>
          </a:p>
          <a:p>
            <a:r>
              <a:rPr lang="ka-GE" sz="6400" dirty="0" smtClean="0"/>
              <a:t>სატენდერო მომსახურებები </a:t>
            </a:r>
            <a:r>
              <a:rPr lang="ka-GE" sz="6400" b="1" dirty="0"/>
              <a:t> </a:t>
            </a:r>
            <a:r>
              <a:rPr lang="ka-GE" sz="6400" b="1" dirty="0" smtClean="0"/>
              <a:t>950 </a:t>
            </a:r>
            <a:r>
              <a:rPr lang="ka-GE" sz="6400" dirty="0" smtClean="0"/>
              <a:t> ლარი;</a:t>
            </a:r>
            <a:endParaRPr lang="en-US" sz="6400" dirty="0" smtClean="0"/>
          </a:p>
          <a:p>
            <a:r>
              <a:rPr lang="ka-GE" sz="6400" dirty="0" smtClean="0"/>
              <a:t>საკონსულტაციო ხარჯი </a:t>
            </a:r>
            <a:r>
              <a:rPr lang="ka-GE" sz="6400" b="1" dirty="0" smtClean="0"/>
              <a:t>4800</a:t>
            </a:r>
            <a:r>
              <a:rPr lang="ka-GE" sz="6400" dirty="0" smtClean="0"/>
              <a:t> ლარი;           </a:t>
            </a:r>
            <a:endParaRPr lang="en-US" sz="6400" dirty="0" smtClean="0"/>
          </a:p>
          <a:p>
            <a:r>
              <a:rPr lang="ka-GE" sz="6400" dirty="0" smtClean="0"/>
              <a:t>კადრების გადამზადების ხარჯი  </a:t>
            </a:r>
            <a:r>
              <a:rPr lang="ka-GE" sz="6400" b="1" dirty="0" smtClean="0"/>
              <a:t>4990</a:t>
            </a:r>
            <a:r>
              <a:rPr lang="ka-GE" sz="6400" dirty="0" smtClean="0">
                <a:solidFill>
                  <a:srgbClr val="FF0000"/>
                </a:solidFill>
              </a:rPr>
              <a:t> </a:t>
            </a:r>
            <a:r>
              <a:rPr lang="ka-GE" sz="6400" dirty="0" smtClean="0"/>
              <a:t> ლარი;     </a:t>
            </a:r>
            <a:endParaRPr lang="en-US" sz="6400" dirty="0" smtClean="0"/>
          </a:p>
          <a:p>
            <a:r>
              <a:rPr lang="ka-GE" sz="6400" dirty="0" smtClean="0"/>
              <a:t>იჯარა და ბინის ქირები </a:t>
            </a:r>
            <a:r>
              <a:rPr lang="ka-GE" sz="6400" b="1" dirty="0" smtClean="0"/>
              <a:t>14082  </a:t>
            </a:r>
            <a:r>
              <a:rPr lang="ka-GE" sz="6400" dirty="0" smtClean="0"/>
              <a:t>ლარი;</a:t>
            </a:r>
            <a:endParaRPr lang="en-US" sz="6400" dirty="0" smtClean="0"/>
          </a:p>
          <a:p>
            <a:r>
              <a:rPr lang="ka-GE" sz="6400" dirty="0" smtClean="0"/>
              <a:t>წყლის ლაბორატორიული შემოწმება</a:t>
            </a:r>
            <a:r>
              <a:rPr lang="ka-GE" sz="6400" b="1" dirty="0"/>
              <a:t> </a:t>
            </a:r>
            <a:r>
              <a:rPr lang="ka-GE" sz="6400" b="1" dirty="0" smtClean="0"/>
              <a:t>1482  </a:t>
            </a:r>
            <a:r>
              <a:rPr lang="ka-GE" sz="6400" dirty="0" smtClean="0"/>
              <a:t>ლარი;</a:t>
            </a:r>
            <a:endParaRPr lang="en-US" sz="6400" dirty="0" smtClean="0"/>
          </a:p>
          <a:p>
            <a:r>
              <a:rPr lang="ka-GE" sz="6400" dirty="0" smtClean="0"/>
              <a:t>სამზარეულოს ინვენტარი  </a:t>
            </a:r>
            <a:r>
              <a:rPr lang="ka-GE" sz="6400" b="1" dirty="0" smtClean="0"/>
              <a:t>4458 </a:t>
            </a:r>
            <a:r>
              <a:rPr lang="ka-GE" sz="6400" dirty="0" smtClean="0"/>
              <a:t>ლარი;</a:t>
            </a:r>
            <a:endParaRPr lang="en-US" sz="6400" dirty="0" smtClean="0"/>
          </a:p>
          <a:p>
            <a:r>
              <a:rPr lang="ka-GE" sz="6400" dirty="0" smtClean="0"/>
              <a:t>უნიფორმები  </a:t>
            </a:r>
            <a:r>
              <a:rPr lang="ka-GE" sz="6400" b="1" dirty="0"/>
              <a:t> </a:t>
            </a:r>
            <a:r>
              <a:rPr lang="ka-GE" sz="6400" b="1" dirty="0" smtClean="0"/>
              <a:t>3288,60  </a:t>
            </a:r>
            <a:r>
              <a:rPr lang="ka-GE" sz="6400" dirty="0" smtClean="0"/>
              <a:t>ლარი;</a:t>
            </a:r>
            <a:endParaRPr lang="en-US" sz="6400" dirty="0" smtClean="0"/>
          </a:p>
          <a:p>
            <a:r>
              <a:rPr lang="ka-GE" sz="6400" dirty="0" smtClean="0"/>
              <a:t>სახელფასო  დანამატი </a:t>
            </a:r>
            <a:r>
              <a:rPr lang="ka-GE" sz="6400" b="1" dirty="0"/>
              <a:t> </a:t>
            </a:r>
            <a:r>
              <a:rPr lang="ka-GE" sz="6400" b="1" dirty="0" smtClean="0"/>
              <a:t>46019  </a:t>
            </a:r>
            <a:r>
              <a:rPr lang="ka-GE" sz="6400" dirty="0" smtClean="0"/>
              <a:t>ლარი;</a:t>
            </a:r>
            <a:endParaRPr lang="en-US" sz="6400" dirty="0" smtClean="0"/>
          </a:p>
          <a:p>
            <a:r>
              <a:rPr lang="ka-GE" sz="6400" dirty="0" smtClean="0"/>
              <a:t> შტატგარეშე    </a:t>
            </a:r>
            <a:r>
              <a:rPr lang="ka-GE" sz="6400" b="1" dirty="0" smtClean="0"/>
              <a:t>20196 </a:t>
            </a:r>
            <a:r>
              <a:rPr lang="ka-GE" sz="6400" dirty="0" smtClean="0"/>
              <a:t>ლარი;</a:t>
            </a:r>
            <a:endParaRPr lang="en-US" sz="6400" dirty="0" smtClean="0"/>
          </a:p>
          <a:p>
            <a:r>
              <a:rPr lang="ka-GE" sz="6400" dirty="0" smtClean="0"/>
              <a:t>კატრიჯების შეძენის ხარჯი  </a:t>
            </a:r>
            <a:r>
              <a:rPr lang="ka-GE" sz="6400" b="1" dirty="0" smtClean="0"/>
              <a:t>2172.50 </a:t>
            </a:r>
            <a:r>
              <a:rPr lang="ka-GE" sz="6400" dirty="0" smtClean="0"/>
              <a:t>ლარი;</a:t>
            </a:r>
            <a:endParaRPr lang="en-US" sz="6400" dirty="0" smtClean="0"/>
          </a:p>
          <a:p>
            <a:r>
              <a:rPr lang="ka-GE" sz="6400" dirty="0" smtClean="0"/>
              <a:t>სამედიცინო ხარჯი(მედიკამენტები) </a:t>
            </a:r>
            <a:r>
              <a:rPr lang="ka-GE" sz="6400" b="1" dirty="0"/>
              <a:t> </a:t>
            </a:r>
            <a:r>
              <a:rPr lang="ka-GE" sz="6400" b="1" dirty="0" smtClean="0"/>
              <a:t>345  </a:t>
            </a:r>
            <a:r>
              <a:rPr lang="ka-GE" sz="6400" dirty="0" smtClean="0"/>
              <a:t>ლარი;</a:t>
            </a:r>
            <a:endParaRPr lang="en-US" sz="6400" dirty="0" smtClean="0"/>
          </a:p>
          <a:p>
            <a:r>
              <a:rPr lang="ka-GE" sz="6400" dirty="0" smtClean="0"/>
              <a:t>სათამაშოები  </a:t>
            </a:r>
            <a:r>
              <a:rPr lang="ka-GE" sz="6400" b="1" dirty="0" smtClean="0"/>
              <a:t>5364  </a:t>
            </a:r>
            <a:r>
              <a:rPr lang="ka-GE" sz="6400" dirty="0" smtClean="0"/>
              <a:t>ლარი. </a:t>
            </a:r>
            <a:endParaRPr lang="en-US" sz="6400" dirty="0" smtClean="0"/>
          </a:p>
          <a:p>
            <a:endParaRPr lang="en-US" dirty="0"/>
          </a:p>
        </p:txBody>
      </p:sp>
    </p:spTree>
    <p:extLst>
      <p:ext uri="{BB962C8B-B14F-4D97-AF65-F5344CB8AC3E}">
        <p14:creationId xmlns:p14="http://schemas.microsoft.com/office/powerpoint/2010/main" val="78355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929" y="405466"/>
            <a:ext cx="10573871" cy="872005"/>
          </a:xfrm>
        </p:spPr>
        <p:txBody>
          <a:bodyPr>
            <a:normAutofit/>
          </a:bodyPr>
          <a:lstStyle/>
          <a:p>
            <a:r>
              <a:rPr lang="ka-GE" sz="2400" dirty="0" smtClean="0"/>
              <a:t> შესყიდვები და გადამზადება</a:t>
            </a:r>
            <a:endParaRPr lang="en-US" sz="2400" dirty="0"/>
          </a:p>
        </p:txBody>
      </p:sp>
      <p:sp>
        <p:nvSpPr>
          <p:cNvPr id="3" name="Content Placeholder 2"/>
          <p:cNvSpPr>
            <a:spLocks noGrp="1"/>
          </p:cNvSpPr>
          <p:nvPr>
            <p:ph idx="1"/>
          </p:nvPr>
        </p:nvSpPr>
        <p:spPr/>
        <p:txBody>
          <a:bodyPr>
            <a:normAutofit fontScale="92500" lnSpcReduction="10000"/>
          </a:bodyPr>
          <a:lstStyle/>
          <a:p>
            <a:r>
              <a:rPr lang="ka-GE" sz="2000" dirty="0" smtClean="0"/>
              <a:t>2022 წლის განმავლობაში  ააიპ მესტიის სკოლამდელი აღზრდის დაწესებულებების გაერთიანების მიერ   გაფორმებული და შესრულებული იქნა  70- ხელშეკრულება , თანხით-377,972,67 ლარი .</a:t>
            </a:r>
            <a:endParaRPr lang="en-US" sz="2000" dirty="0" smtClean="0"/>
          </a:p>
          <a:p>
            <a:r>
              <a:rPr lang="ka-GE" sz="2000" dirty="0" smtClean="0"/>
              <a:t>მათ შორის </a:t>
            </a:r>
            <a:r>
              <a:rPr lang="en-US" sz="2000" dirty="0" smtClean="0"/>
              <a:t>:</a:t>
            </a:r>
            <a:r>
              <a:rPr lang="ka-GE" sz="2000" dirty="0" smtClean="0"/>
              <a:t>              </a:t>
            </a:r>
            <a:endParaRPr lang="en-US" sz="2000" dirty="0" smtClean="0"/>
          </a:p>
          <a:p>
            <a:pPr>
              <a:buNone/>
            </a:pPr>
            <a:r>
              <a:rPr lang="en-US" sz="2000" dirty="0" smtClean="0"/>
              <a:t>  </a:t>
            </a:r>
            <a:r>
              <a:rPr lang="ka-GE" sz="2000" dirty="0" smtClean="0"/>
              <a:t>  1) გამარტივებული - 39 ხელშეკრულება, 78418.75  ლარი .                       </a:t>
            </a:r>
          </a:p>
          <a:p>
            <a:pPr>
              <a:buNone/>
            </a:pPr>
            <a:r>
              <a:rPr lang="ka-GE" sz="2000" dirty="0"/>
              <a:t> </a:t>
            </a:r>
            <a:r>
              <a:rPr lang="ka-GE" sz="2000" dirty="0" smtClean="0"/>
              <a:t>    2)ელექტრონული ტენდერით- 16 ხელშეკრულება , 283221.29 ლარის ოდენობით.    3)კონსოლიდირებული ტენდერით-  11 ხელშეკრულება,10655.66 ლარის ოდენობით.                                                               4)გადაუდებელი აუცილებლობით- 4 ხელშეკრულება, 5676.97 ლარი ს ოდენობით.</a:t>
            </a:r>
          </a:p>
          <a:p>
            <a:pPr>
              <a:buNone/>
            </a:pPr>
            <a:r>
              <a:rPr lang="ka-GE" sz="2000" dirty="0" smtClean="0"/>
              <a:t>   საანგარიშო  პერიოდის  განმავლობაში 10 სკოლამდელ დაწესებულებაში დაინერგა ჰასპის სისტემა. ამავე სისტემის შესასწავლად ტრენინგი გაიარა ყველა  საბავშვო ბაღის გამგემ და მზარეულმა. გადამზადდა 18 აღმზრდელი განათლებისა და მეცნიერების სამინისტროს მიერ დამტკიცებული აღმრდელ- პედაგოგთა ტრენინგ მოდულის  შესაბამისად.</a:t>
            </a:r>
          </a:p>
          <a:p>
            <a:pPr>
              <a:buNone/>
            </a:pPr>
            <a:r>
              <a:rPr lang="ka-GE" sz="2000" dirty="0"/>
              <a:t>  </a:t>
            </a:r>
            <a:r>
              <a:rPr lang="ka-GE" sz="2000" dirty="0" smtClean="0"/>
              <a:t>   </a:t>
            </a:r>
          </a:p>
          <a:p>
            <a:pPr>
              <a:buNone/>
            </a:pPr>
            <a:r>
              <a:rPr lang="ka-GE" sz="2000" dirty="0"/>
              <a:t> </a:t>
            </a:r>
            <a:r>
              <a:rPr lang="ka-GE" sz="2000" dirty="0" smtClean="0"/>
              <a: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66" y="192596"/>
            <a:ext cx="10515600" cy="1325563"/>
          </a:xfrm>
        </p:spPr>
        <p:txBody>
          <a:bodyPr>
            <a:normAutofit/>
          </a:bodyPr>
          <a:lstStyle/>
          <a:p>
            <a:r>
              <a:rPr lang="ka-GE" sz="2400" dirty="0" smtClean="0"/>
              <a:t>    მონიტორინგი</a:t>
            </a:r>
            <a:endParaRPr lang="en-US" sz="2400" dirty="0"/>
          </a:p>
        </p:txBody>
      </p:sp>
      <p:sp>
        <p:nvSpPr>
          <p:cNvPr id="3" name="Content Placeholder 2"/>
          <p:cNvSpPr>
            <a:spLocks noGrp="1"/>
          </p:cNvSpPr>
          <p:nvPr>
            <p:ph idx="1"/>
          </p:nvPr>
        </p:nvSpPr>
        <p:spPr/>
        <p:txBody>
          <a:bodyPr>
            <a:normAutofit/>
          </a:bodyPr>
          <a:lstStyle/>
          <a:p>
            <a:r>
              <a:rPr lang="ka-GE" sz="2000" dirty="0" smtClean="0"/>
              <a:t>გაერთიანებაში  შემუშავებულია  მონიტორინგის     დოკუმენტი</a:t>
            </a:r>
            <a:r>
              <a:rPr lang="ka-GE" dirty="0" smtClean="0"/>
              <a:t>, </a:t>
            </a:r>
            <a:r>
              <a:rPr lang="ka-GE" sz="2200" dirty="0" smtClean="0"/>
              <a:t>რომელიც მოიცავს მონიტორინგის გეგმას, განხორციელების წესს და სპეციალისტების უფლება მოვალეობებს.</a:t>
            </a:r>
            <a:endParaRPr lang="en-US" sz="2200" dirty="0" smtClean="0"/>
          </a:p>
          <a:p>
            <a:r>
              <a:rPr lang="ka-GE" sz="2200" dirty="0" smtClean="0"/>
              <a:t>მონიტორინგის გეგმა - დაწესებულების მიერ შემუშავებული ა(ა)იპ მესტიის სკოლამდელი აღზრდის დაწესებულებების გაერთიანებასთან შეთანხმებული  ყოველწლიური ოპერატიული დოკუმენტია, რომელიც მიზნად ისახავს დაწესებულების  მიერ სკოლამდელი აღზრდის და განათლების მომსახურების მიწოდების გაუმჯობესებას და ასახავს კონკრეტულ პერიოდში მისაღწევ მიზნებს, სამიზნე მაჩვენებელს, შესრულების მაჩვენებლებს და შესრულების დამადასტურებელ საშუალებებს. </a:t>
            </a:r>
            <a:endParaRPr lang="en-US" sz="2200" dirty="0" smtClean="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83" y="365125"/>
            <a:ext cx="10609217" cy="248829"/>
          </a:xfrm>
        </p:spPr>
        <p:txBody>
          <a:bodyPr>
            <a:normAutofit fontScale="90000"/>
          </a:bodyPr>
          <a:lstStyle/>
          <a:p>
            <a:endParaRPr lang="en-US" dirty="0"/>
          </a:p>
        </p:txBody>
      </p:sp>
      <p:sp>
        <p:nvSpPr>
          <p:cNvPr id="3" name="Content Placeholder 2"/>
          <p:cNvSpPr>
            <a:spLocks noGrp="1"/>
          </p:cNvSpPr>
          <p:nvPr>
            <p:ph idx="1"/>
          </p:nvPr>
        </p:nvSpPr>
        <p:spPr>
          <a:xfrm>
            <a:off x="535577" y="809897"/>
            <a:ext cx="10818223" cy="5367066"/>
          </a:xfrm>
        </p:spPr>
        <p:txBody>
          <a:bodyPr>
            <a:normAutofit/>
          </a:bodyPr>
          <a:lstStyle/>
          <a:p>
            <a:r>
              <a:rPr lang="ka-GE" sz="1800" dirty="0" smtClean="0"/>
              <a:t>2022 წელს გაერთიანების მონიტორინგის ჯგუფის</a:t>
            </a:r>
            <a:r>
              <a:rPr lang="en-US" sz="1800" dirty="0" smtClean="0"/>
              <a:t>,</a:t>
            </a:r>
            <a:r>
              <a:rPr lang="ka-GE" sz="1800" dirty="0" smtClean="0"/>
              <a:t> ჯანმრთელობის, კვებისა და ჰიგიენის კოორდინატორის, მეთოდისტების  მიერ რეგულარულად იქნა ჩატარებული  საბავშვო ბაგა-ბაღების როგორც გეგმიური, ასევე მოულოდნელი მონიტორინგი. შემოწმების მიზანი იყო დაწესებულებებში სანიტარულ- ჰიგიენური ნორმების, კვების პროდუქტების ვარგისიანობის ვადების, შენახვის პირობების , საჭმლის დამუშავებისა და მომზადების წესების, კვების ნორმების  დაცვა, სასწავლო პროცესის მიმდინარეობის შესწავლა. ასევე, სხვადასხვა აღრიცხვის ჟურნალებისა და ფორმების კანონმდებლობასთან შესაბამისობაში მოყვანა, ინფრასტრუქტურული პრობლემების მოგვარება. </a:t>
            </a:r>
          </a:p>
          <a:p>
            <a:r>
              <a:rPr lang="ka-GE" sz="1800" dirty="0" smtClean="0"/>
              <a:t>შედეგად, უმეტეს  დაწესებულებაში  მდგომარეობა დამაკმაყოფილებელია:</a:t>
            </a:r>
            <a:r>
              <a:rPr lang="en-US" sz="1800" dirty="0" smtClean="0"/>
              <a:t> </a:t>
            </a:r>
            <a:r>
              <a:rPr lang="ka-GE" sz="1800" dirty="0" smtClean="0"/>
              <a:t>გაქტიურებულია სასწავლო პროცესი, მოწესრიგებულია სველი წერტილები,გასახდელები, ვენტილაცია, განათება, სამზარეულოები. დაცულია კვების, ჰიგიენის, მზარეულთა პირადი ჰიგიენის, ნარჩენების მართვის ნორმები. შეკეთდა ლატალის, ლენჯერის, ეცერის, საბავშვო ბაღების გათბობის სისტემა,  ელექტრო გაყვანილობები და ა,შ. ბაღებში შეტანილი იქნა ახალი  ავეჯი,  ელექტრო ტექნიკა, ჭურჭელი. </a:t>
            </a:r>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1219</TotalTime>
  <Words>1034</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Sylfaen</vt:lpstr>
      <vt:lpstr>Times New Roman</vt:lpstr>
      <vt:lpstr>Office Theme</vt:lpstr>
      <vt:lpstr>ანგარიში 2022</vt:lpstr>
      <vt:lpstr> </vt:lpstr>
      <vt:lpstr>სწავლების მეთოდიკა</vt:lpstr>
      <vt:lpstr>ფინანსები</vt:lpstr>
      <vt:lpstr>1 760 295 ლარი   (წლიური ხარჯი) გადანაწილდა შემდეგნაირად</vt:lpstr>
      <vt:lpstr>PowerPoint Presentation</vt:lpstr>
      <vt:lpstr> შესყიდვები და გადამზადება</vt:lpstr>
      <vt:lpstr>    მონიტორინგი</vt:lpstr>
      <vt:lpstr>PowerPoint Presentation</vt:lpstr>
      <vt:lpstr>         პრობლემები</vt:lpstr>
      <vt:lpstr>კანონმდებლობა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DESKTOP.GE</dc:creator>
  <cp:lastModifiedBy>User</cp:lastModifiedBy>
  <cp:revision>113</cp:revision>
  <cp:lastPrinted>2023-04-24T07:21:04Z</cp:lastPrinted>
  <dcterms:created xsi:type="dcterms:W3CDTF">2022-06-19T20:35:01Z</dcterms:created>
  <dcterms:modified xsi:type="dcterms:W3CDTF">2023-04-24T13:04:56Z</dcterms:modified>
</cp:coreProperties>
</file>